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 roundtripDataSignature="AMtx7mhapKflGO3glaK41RvGJ7GP6XKBe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0"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7" name="Google Shape;14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3" name="Google Shape;153;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1" name="Google Shape;161;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1" name="Google Shape;171;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9" name="Google Shape;179;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8"/>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8"/>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8"/>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8"/>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8"/>
          <p:cNvGrpSpPr/>
          <p:nvPr/>
        </p:nvGrpSpPr>
        <p:grpSpPr>
          <a:xfrm>
            <a:off x="0" y="-446"/>
            <a:ext cx="8094368" cy="6867144"/>
            <a:chOff x="0" y="-446"/>
            <a:chExt cx="8094368" cy="6867144"/>
          </a:xfrm>
        </p:grpSpPr>
        <p:pic>
          <p:nvPicPr>
            <p:cNvPr descr="Image" id="20" name="Google Shape;20;p8"/>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8"/>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8"/>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8"/>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5" name="Shape 95"/>
        <p:cNvGrpSpPr/>
        <p:nvPr/>
      </p:nvGrpSpPr>
      <p:grpSpPr>
        <a:xfrm>
          <a:off x="0" y="0"/>
          <a:ext cx="0" cy="0"/>
          <a:chOff x="0" y="0"/>
          <a:chExt cx="0" cy="0"/>
        </a:xfrm>
      </p:grpSpPr>
      <p:pic>
        <p:nvPicPr>
          <p:cNvPr id="96" name="Google Shape;96;p17"/>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97" name="Google Shape;97;p1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8" name="Google Shape;98;p1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9" name="Google Shape;99;p1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0" name="Google Shape;100;p1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101" name="Google Shape;101;p1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02" name="Google Shape;102;p1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3" name="Shape 103"/>
        <p:cNvGrpSpPr/>
        <p:nvPr/>
      </p:nvGrpSpPr>
      <p:grpSpPr>
        <a:xfrm>
          <a:off x="0" y="0"/>
          <a:ext cx="0" cy="0"/>
          <a:chOff x="0" y="0"/>
          <a:chExt cx="0" cy="0"/>
        </a:xfrm>
      </p:grpSpPr>
      <p:pic>
        <p:nvPicPr>
          <p:cNvPr id="104" name="Google Shape;104;p18"/>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5" name="Google Shape;105;p1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6" name="Google Shape;106;p1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7" name="Google Shape;107;p1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8" name="Google Shape;108;p1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109" name="Google Shape;109;p1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10" name="Google Shape;110;p1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11" name="Shape 111"/>
        <p:cNvGrpSpPr/>
        <p:nvPr/>
      </p:nvGrpSpPr>
      <p:grpSpPr>
        <a:xfrm>
          <a:off x="0" y="0"/>
          <a:ext cx="0" cy="0"/>
          <a:chOff x="0" y="0"/>
          <a:chExt cx="0" cy="0"/>
        </a:xfrm>
      </p:grpSpPr>
      <p:pic>
        <p:nvPicPr>
          <p:cNvPr descr="Image" id="112" name="Google Shape;112;p19"/>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13" name="Google Shape;113;p19"/>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14" name="Google Shape;114;p19"/>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5" name="Google Shape;115;p19"/>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16" name="Google Shape;116;p19"/>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17" name="Google Shape;117;p19"/>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www.kokonetworks.com</a:t>
            </a:r>
            <a:endParaRPr b="0" i="0" sz="1400" u="none" cap="none" strike="noStrike">
              <a:solidFill>
                <a:srgbClr val="000000"/>
              </a:solidFill>
              <a:latin typeface="Arial"/>
              <a:ea typeface="Arial"/>
              <a:cs typeface="Arial"/>
              <a:sym typeface="Arial"/>
            </a:endParaRPr>
          </a:p>
        </p:txBody>
      </p:sp>
      <p:sp>
        <p:nvSpPr>
          <p:cNvPr id="118" name="Google Shape;118;p19"/>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enquiries@kokonetworks.com</a:t>
            </a:r>
            <a:endParaRPr b="0" i="0" sz="1200" u="none" cap="none" strike="noStrike">
              <a:solidFill>
                <a:schemeClr val="dk1"/>
              </a:solidFill>
              <a:latin typeface="Arial"/>
              <a:ea typeface="Arial"/>
              <a:cs typeface="Arial"/>
              <a:sym typeface="Arial"/>
            </a:endParaRPr>
          </a:p>
        </p:txBody>
      </p:sp>
      <p:sp>
        <p:nvSpPr>
          <p:cNvPr id="119" name="Google Shape;119;p19"/>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0" name="Google Shape;120;p19"/>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121" name="Google Shape;121;p19"/>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22" name="Shape 122"/>
        <p:cNvGrpSpPr/>
        <p:nvPr/>
      </p:nvGrpSpPr>
      <p:grpSpPr>
        <a:xfrm>
          <a:off x="0" y="0"/>
          <a:ext cx="0" cy="0"/>
          <a:chOff x="0" y="0"/>
          <a:chExt cx="0" cy="0"/>
        </a:xfrm>
      </p:grpSpPr>
      <p:pic>
        <p:nvPicPr>
          <p:cNvPr descr="Image" id="123" name="Google Shape;123;p20"/>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4" name="Google Shape;124;p20"/>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5" name="Google Shape;125;p20"/>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6" name="Google Shape;126;p20"/>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127" name="Google Shape;127;p20"/>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28" name="Shape 128"/>
        <p:cNvGrpSpPr/>
        <p:nvPr/>
      </p:nvGrpSpPr>
      <p:grpSpPr>
        <a:xfrm>
          <a:off x="0" y="0"/>
          <a:ext cx="0" cy="0"/>
          <a:chOff x="0" y="0"/>
          <a:chExt cx="0" cy="0"/>
        </a:xfrm>
      </p:grpSpPr>
      <p:pic>
        <p:nvPicPr>
          <p:cNvPr id="129" name="Google Shape;129;p21"/>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30" name="Google Shape;130;p21"/>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31" name="Google Shape;131;p21"/>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32" name="Google Shape;132;p21"/>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33" name="Google Shape;133;p21"/>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4" name="Google Shape;134;p2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2021 KOKO Networks Limited – Proprietary &amp; Confidential </a:t>
            </a:r>
            <a:endParaRPr b="0" i="0" sz="1400" u="none" cap="none" strike="noStrike">
              <a:solidFill>
                <a:srgbClr val="000000"/>
              </a:solidFill>
              <a:latin typeface="Arial"/>
              <a:ea typeface="Arial"/>
              <a:cs typeface="Arial"/>
              <a:sym typeface="Arial"/>
            </a:endParaRPr>
          </a:p>
        </p:txBody>
      </p:sp>
      <p:sp>
        <p:nvSpPr>
          <p:cNvPr id="135" name="Google Shape;135;p21"/>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Arial"/>
                <a:ea typeface="Arial"/>
                <a:cs typeface="Arial"/>
                <a:sym typeface="Arial"/>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36" name="Shape 136"/>
        <p:cNvGrpSpPr/>
        <p:nvPr/>
      </p:nvGrpSpPr>
      <p:grpSpPr>
        <a:xfrm>
          <a:off x="0" y="0"/>
          <a:ext cx="0" cy="0"/>
          <a:chOff x="0" y="0"/>
          <a:chExt cx="0" cy="0"/>
        </a:xfrm>
      </p:grpSpPr>
      <p:pic>
        <p:nvPicPr>
          <p:cNvPr descr="Image" id="137" name="Google Shape;137;p22"/>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38" name="Google Shape;138;p22"/>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39" name="Google Shape;139;p22"/>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40" name="Google Shape;140;p22"/>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41" name="Google Shape;141;p22"/>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42" name="Google Shape;142;p22"/>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 2021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143" name="Google Shape;143;p22"/>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44" name="Google Shape;144;p22"/>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4" name="Shape 24"/>
        <p:cNvGrpSpPr/>
        <p:nvPr/>
      </p:nvGrpSpPr>
      <p:grpSpPr>
        <a:xfrm>
          <a:off x="0" y="0"/>
          <a:ext cx="0" cy="0"/>
          <a:chOff x="0" y="0"/>
          <a:chExt cx="0" cy="0"/>
        </a:xfrm>
      </p:grpSpPr>
      <p:pic>
        <p:nvPicPr>
          <p:cNvPr descr="Image" id="25" name="Google Shape;25;p9"/>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26" name="Google Shape;26;p9"/>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27" name="Google Shape;27;p9"/>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28" name="Google Shape;28;p9"/>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29" name="Google Shape;29;p9"/>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0" name="Google Shape;30;p9"/>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
        <p:nvSpPr>
          <p:cNvPr id="31" name="Google Shape;31;p9"/>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32" name="Google Shape;32;p9"/>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33" name="Google Shape;33;p9"/>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34" name="Shape 34"/>
        <p:cNvGrpSpPr/>
        <p:nvPr/>
      </p:nvGrpSpPr>
      <p:grpSpPr>
        <a:xfrm>
          <a:off x="0" y="0"/>
          <a:ext cx="0" cy="0"/>
          <a:chOff x="0" y="0"/>
          <a:chExt cx="0" cy="0"/>
        </a:xfrm>
      </p:grpSpPr>
      <p:pic>
        <p:nvPicPr>
          <p:cNvPr id="35" name="Google Shape;35;p10"/>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36" name="Google Shape;36;p10"/>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37" name="Google Shape;37;p10"/>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38" name="Google Shape;38;p10"/>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39" name="Google Shape;39;p10"/>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40" name="Google Shape;40;p10"/>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41" name="Google Shape;41;p10"/>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Arial"/>
              <a:ea typeface="Arial"/>
              <a:cs typeface="Arial"/>
              <a:sym typeface="Arial"/>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42" name="Google Shape;42;p10"/>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10"/>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
        <p:nvSpPr>
          <p:cNvPr id="44" name="Google Shape;44;p10"/>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45" name="Google Shape;45;p10"/>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www.kokonetworks.com</a:t>
            </a:r>
            <a:endParaRPr b="0" i="0" sz="1400" u="none" cap="none" strike="noStrike">
              <a:solidFill>
                <a:srgbClr val="000000"/>
              </a:solidFill>
              <a:latin typeface="Arial"/>
              <a:ea typeface="Arial"/>
              <a:cs typeface="Arial"/>
              <a:sym typeface="Arial"/>
            </a:endParaRPr>
          </a:p>
        </p:txBody>
      </p:sp>
      <p:sp>
        <p:nvSpPr>
          <p:cNvPr id="46" name="Google Shape;46;p10"/>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enquiries@kokonetworks.com</a:t>
            </a:r>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49" name="Google Shape;49;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0" name="Google Shape;50;p11"/>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51" name="Google Shape;51;p11"/>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2" name="Google Shape;52;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
        <p:nvSpPr>
          <p:cNvPr id="53" name="Google Shape;53;p11"/>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Arial"/>
                <a:ea typeface="Arial"/>
                <a:cs typeface="Arial"/>
                <a:sym typeface="Arial"/>
              </a:rPr>
              <a:t>Agenda</a:t>
            </a:r>
            <a:endParaRPr b="1" i="0" sz="1400" u="none" cap="none" strike="noStrike">
              <a:solidFill>
                <a:srgbClr val="000000"/>
              </a:solidFill>
              <a:latin typeface="Arial"/>
              <a:ea typeface="Arial"/>
              <a:cs typeface="Arial"/>
              <a:sym typeface="Arial"/>
            </a:endParaRPr>
          </a:p>
        </p:txBody>
      </p:sp>
      <p:sp>
        <p:nvSpPr>
          <p:cNvPr id="54" name="Google Shape;54;p11"/>
          <p:cNvSpPr txBox="1"/>
          <p:nvPr>
            <p:ph idx="1" type="subTitle"/>
          </p:nvPr>
        </p:nvSpPr>
        <p:spPr>
          <a:xfrm>
            <a:off x="7297525" y="2862025"/>
            <a:ext cx="4435500" cy="35619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SzPts val="2800"/>
              <a:buNone/>
              <a:defRPr/>
            </a:lvl1pPr>
            <a:lvl2pPr lvl="1" algn="l">
              <a:lnSpc>
                <a:spcPct val="90000"/>
              </a:lnSpc>
              <a:spcBef>
                <a:spcPts val="1000"/>
              </a:spcBef>
              <a:spcAft>
                <a:spcPts val="0"/>
              </a:spcAft>
              <a:buSzPts val="2400"/>
              <a:buNone/>
              <a:defRPr/>
            </a:lvl2pPr>
            <a:lvl3pPr lvl="2" algn="l">
              <a:lnSpc>
                <a:spcPct val="90000"/>
              </a:lnSpc>
              <a:spcBef>
                <a:spcPts val="1000"/>
              </a:spcBef>
              <a:spcAft>
                <a:spcPts val="0"/>
              </a:spcAft>
              <a:buSzPts val="2000"/>
              <a:buNone/>
              <a:defRPr/>
            </a:lvl3pPr>
            <a:lvl4pPr lvl="3" algn="l">
              <a:lnSpc>
                <a:spcPct val="90000"/>
              </a:lnSpc>
              <a:spcBef>
                <a:spcPts val="1000"/>
              </a:spcBef>
              <a:spcAft>
                <a:spcPts val="0"/>
              </a:spcAft>
              <a:buSzPts val="1800"/>
              <a:buNone/>
              <a:defRPr/>
            </a:lvl4pPr>
            <a:lvl5pPr lvl="4" algn="l">
              <a:lnSpc>
                <a:spcPct val="90000"/>
              </a:lnSpc>
              <a:spcBef>
                <a:spcPts val="1000"/>
              </a:spcBef>
              <a:spcAft>
                <a:spcPts val="0"/>
              </a:spcAft>
              <a:buSzPts val="1800"/>
              <a:buNone/>
              <a:defRPr/>
            </a:lvl5pPr>
            <a:lvl6pPr lvl="5" algn="l">
              <a:lnSpc>
                <a:spcPct val="90000"/>
              </a:lnSpc>
              <a:spcBef>
                <a:spcPts val="1000"/>
              </a:spcBef>
              <a:spcAft>
                <a:spcPts val="0"/>
              </a:spcAft>
              <a:buSzPts val="1800"/>
              <a:buNone/>
              <a:defRPr/>
            </a:lvl6pPr>
            <a:lvl7pPr lvl="6" algn="l">
              <a:lnSpc>
                <a:spcPct val="90000"/>
              </a:lnSpc>
              <a:spcBef>
                <a:spcPts val="1000"/>
              </a:spcBef>
              <a:spcAft>
                <a:spcPts val="0"/>
              </a:spcAft>
              <a:buSzPts val="1800"/>
              <a:buNone/>
              <a:defRPr/>
            </a:lvl7pPr>
            <a:lvl8pPr lvl="7" algn="l">
              <a:lnSpc>
                <a:spcPct val="90000"/>
              </a:lnSpc>
              <a:spcBef>
                <a:spcPts val="1000"/>
              </a:spcBef>
              <a:spcAft>
                <a:spcPts val="0"/>
              </a:spcAft>
              <a:buSzPts val="1800"/>
              <a:buNone/>
              <a:defRPr/>
            </a:lvl8pPr>
            <a:lvl9pPr lvl="8" algn="l">
              <a:lnSpc>
                <a:spcPct val="90000"/>
              </a:lnSpc>
              <a:spcBef>
                <a:spcPts val="100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7" name="Google Shape;57;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8" name="Google Shape;58;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9" name="Google Shape;59;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0" name="Google Shape;60;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61" name="Google Shape;61;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62" name="Google Shape;62;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3"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5" name="Google Shape;65;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6" name="Google Shape;66;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7" name="Google Shape;67;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8" name="Google Shape;68;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69" name="Google Shape;69;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70" name="Google Shape;70;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3" name="Google Shape;73;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4" name="Google Shape;74;p14"/>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5" name="Google Shape;75;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6" name="Google Shape;76;p14"/>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77" name="Google Shape;77;p14"/>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78" name="Google Shape;78;p14"/>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1" name="Google Shape;81;p1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2" name="Google Shape;82;p1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3" name="Google Shape;83;p1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4" name="Google Shape;84;p1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85" name="Google Shape;85;p1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86" name="Google Shape;86;p1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87" name="Shape 87"/>
        <p:cNvGrpSpPr/>
        <p:nvPr/>
      </p:nvGrpSpPr>
      <p:grpSpPr>
        <a:xfrm>
          <a:off x="0" y="0"/>
          <a:ext cx="0" cy="0"/>
          <a:chOff x="0" y="0"/>
          <a:chExt cx="0" cy="0"/>
        </a:xfrm>
      </p:grpSpPr>
      <p:pic>
        <p:nvPicPr>
          <p:cNvPr id="88" name="Google Shape;88;p16"/>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89" name="Google Shape;89;p1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0" name="Google Shape;90;p1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1" name="Google Shape;91;p1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2" name="Google Shape;92;p1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93" name="Google Shape;93;p1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94" name="Google Shape;94;p1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7"/>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2" name="Google Shape;12;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docs.google.com/spreadsheets/d/13fnGmyryrXdKehZI0Lgd8S8gyoj8Td7e2qmtAMIzkO4/edit#gid=0" TargetMode="External"/><Relationship Id="rId4" Type="http://schemas.openxmlformats.org/officeDocument/2006/relationships/hyperlink" Target="https://stage-erp-kni.kokonetworks.com/we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mailto:m.agarwal@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
          <p:cNvSpPr txBox="1"/>
          <p:nvPr>
            <p:ph type="title"/>
          </p:nvPr>
        </p:nvSpPr>
        <p:spPr>
          <a:xfrm>
            <a:off x="5832400" y="2420100"/>
            <a:ext cx="619704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a:t>
            </a:r>
            <a:br>
              <a:rPr lang="en-US" sz="2700">
                <a:latin typeface="Arial"/>
                <a:ea typeface="Arial"/>
                <a:cs typeface="Arial"/>
                <a:sym typeface="Arial"/>
              </a:rPr>
            </a:br>
            <a:r>
              <a:rPr lang="en-US" sz="2700">
                <a:latin typeface="Arial"/>
                <a:ea typeface="Arial"/>
                <a:cs typeface="Arial"/>
                <a:sym typeface="Arial"/>
              </a:rPr>
              <a:t>     Systems and Control – KNI</a:t>
            </a:r>
            <a:br>
              <a:rPr lang="en-US" sz="2700">
                <a:latin typeface="Arial"/>
                <a:ea typeface="Arial"/>
                <a:cs typeface="Arial"/>
                <a:sym typeface="Arial"/>
              </a:rPr>
            </a:br>
            <a:r>
              <a:rPr lang="en-US" sz="2700">
                <a:latin typeface="Arial"/>
                <a:ea typeface="Arial"/>
                <a:cs typeface="Arial"/>
                <a:sym typeface="Arial"/>
              </a:rPr>
              <a:t>	         Progress</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Overview</a:t>
            </a:r>
            <a:endParaRPr/>
          </a:p>
        </p:txBody>
      </p:sp>
      <p:sp>
        <p:nvSpPr>
          <p:cNvPr id="156" name="Google Shape;156;p2"/>
          <p:cNvSpPr txBox="1"/>
          <p:nvPr>
            <p:ph idx="1" type="subTitle"/>
          </p:nvPr>
        </p:nvSpPr>
        <p:spPr>
          <a:xfrm>
            <a:off x="458725" y="1005775"/>
            <a:ext cx="11312400" cy="5122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2800"/>
              <a:buNone/>
            </a:pPr>
            <a:r>
              <a:rPr lang="en-US" sz="1600">
                <a:latin typeface="Arial"/>
                <a:ea typeface="Arial"/>
                <a:cs typeface="Arial"/>
                <a:sym typeface="Arial"/>
              </a:rPr>
              <a:t>Project Documents and References:</a:t>
            </a:r>
            <a:endParaRPr sz="30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US" sz="1600">
                <a:latin typeface="Arial"/>
                <a:ea typeface="Arial"/>
                <a:cs typeface="Arial"/>
                <a:sym typeface="Arial"/>
              </a:rPr>
              <a:t>Updated Project Plan link:</a:t>
            </a:r>
            <a:endParaRPr sz="3000">
              <a:latin typeface="Arial"/>
              <a:ea typeface="Arial"/>
              <a:cs typeface="Arial"/>
              <a:sym typeface="Arial"/>
            </a:endParaRPr>
          </a:p>
          <a:p>
            <a:pPr indent="0" lvl="0" marL="139700" rtl="0" algn="l">
              <a:lnSpc>
                <a:spcPct val="150000"/>
              </a:lnSpc>
              <a:spcBef>
                <a:spcPts val="0"/>
              </a:spcBef>
              <a:spcAft>
                <a:spcPts val="0"/>
              </a:spcAft>
              <a:buSzPts val="1400"/>
              <a:buNone/>
            </a:pPr>
            <a:r>
              <a:rPr lang="en-US" sz="1600">
                <a:latin typeface="Arial"/>
                <a:ea typeface="Arial"/>
                <a:cs typeface="Arial"/>
                <a:sym typeface="Arial"/>
              </a:rPr>
              <a:t>      </a:t>
            </a:r>
            <a:r>
              <a:rPr lang="en-US" sz="1600" u="sng">
                <a:solidFill>
                  <a:schemeClr val="hlink"/>
                </a:solidFill>
                <a:latin typeface="Arial"/>
                <a:ea typeface="Arial"/>
                <a:cs typeface="Arial"/>
                <a:sym typeface="Arial"/>
                <a:hlinkClick r:id="rId3"/>
              </a:rPr>
              <a:t>https://docs.google.com/spreadsheets/d/13fnGmyryrXdKehZI0Lgd8S8gyoj8Td7e2qmtAMIzkO4/edit#gid=0</a:t>
            </a:r>
            <a:endParaRPr sz="1600">
              <a:latin typeface="Arial"/>
              <a:ea typeface="Arial"/>
              <a:cs typeface="Arial"/>
              <a:sym typeface="Arial"/>
            </a:endParaRPr>
          </a:p>
          <a:p>
            <a:pPr indent="-196850" lvl="0" marL="425450" rtl="0" algn="l">
              <a:lnSpc>
                <a:spcPct val="150000"/>
              </a:lnSpc>
              <a:spcBef>
                <a:spcPts val="0"/>
              </a:spcBef>
              <a:spcAft>
                <a:spcPts val="0"/>
              </a:spcAft>
              <a:buSzPts val="1400"/>
              <a:buFont typeface="Arial"/>
              <a:buNone/>
            </a:pPr>
            <a:r>
              <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US" sz="1600">
                <a:latin typeface="Arial"/>
                <a:ea typeface="Arial"/>
                <a:cs typeface="Arial"/>
                <a:sym typeface="Arial"/>
              </a:rPr>
              <a:t>URL for user training and tests</a:t>
            </a:r>
            <a:endParaRPr sz="30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US" sz="1600" u="sng">
                <a:solidFill>
                  <a:schemeClr val="hlink"/>
                </a:solidFill>
                <a:hlinkClick r:id="rId4"/>
              </a:rPr>
              <a:t>https://stage-erp-kni.kokonetworks.com/web</a:t>
            </a:r>
            <a:endParaRPr sz="1600"/>
          </a:p>
          <a:p>
            <a:pPr indent="-228600" lvl="0" marL="457200" rtl="0" algn="l">
              <a:lnSpc>
                <a:spcPct val="150000"/>
              </a:lnSpc>
              <a:spcBef>
                <a:spcPts val="0"/>
              </a:spcBef>
              <a:spcAft>
                <a:spcPts val="0"/>
              </a:spcAft>
              <a:buSzPts val="1400"/>
              <a:buNone/>
            </a:pPr>
            <a:r>
              <a:t/>
            </a:r>
            <a:endParaRPr sz="1600">
              <a:latin typeface="Arial"/>
              <a:ea typeface="Arial"/>
              <a:cs typeface="Arial"/>
              <a:sym typeface="Arial"/>
            </a:endParaRPr>
          </a:p>
          <a:p>
            <a:pPr indent="0" lvl="0" marL="139700" rtl="0" algn="l">
              <a:lnSpc>
                <a:spcPct val="150000"/>
              </a:lnSpc>
              <a:spcBef>
                <a:spcPts val="0"/>
              </a:spcBef>
              <a:spcAft>
                <a:spcPts val="0"/>
              </a:spcAft>
              <a:buSzPts val="1400"/>
              <a:buNone/>
            </a:pPr>
            <a:r>
              <a:rPr lang="en-US" sz="1600">
                <a:latin typeface="Arial"/>
                <a:ea typeface="Arial"/>
                <a:cs typeface="Arial"/>
                <a:sym typeface="Arial"/>
              </a:rPr>
              <a:t>High Level Progress Summary</a:t>
            </a:r>
            <a:endParaRPr sz="3000">
              <a:latin typeface="Arial"/>
              <a:ea typeface="Arial"/>
              <a:cs typeface="Arial"/>
              <a:sym typeface="Arial"/>
            </a:endParaRPr>
          </a:p>
          <a:p>
            <a:pPr indent="-298450" lvl="0" marL="425450" rtl="0" algn="l">
              <a:lnSpc>
                <a:spcPct val="150000"/>
              </a:lnSpc>
              <a:spcBef>
                <a:spcPts val="0"/>
              </a:spcBef>
              <a:spcAft>
                <a:spcPts val="0"/>
              </a:spcAft>
              <a:buSzPts val="1600"/>
              <a:buFont typeface="Arial"/>
              <a:buChar char="•"/>
            </a:pPr>
            <a:r>
              <a:rPr lang="en-US" sz="1600"/>
              <a:t>Master data configuration database is in progress expected to complete by next week.</a:t>
            </a:r>
            <a:endParaRPr sz="1600"/>
          </a:p>
          <a:p>
            <a:pPr indent="-298450" lvl="0" marL="425450" rtl="0" algn="l">
              <a:lnSpc>
                <a:spcPct val="150000"/>
              </a:lnSpc>
              <a:spcBef>
                <a:spcPts val="0"/>
              </a:spcBef>
              <a:spcAft>
                <a:spcPts val="0"/>
              </a:spcAft>
              <a:buSzPts val="1600"/>
              <a:buChar char="•"/>
            </a:pPr>
            <a:r>
              <a:rPr lang="en-US" sz="1600"/>
              <a:t>Server architecture discussion is planned on Monday with VERTS team</a:t>
            </a:r>
            <a:endParaRPr sz="1600"/>
          </a:p>
          <a:p>
            <a:pPr indent="-298450" lvl="0" marL="425450" rtl="0" algn="l">
              <a:lnSpc>
                <a:spcPct val="150000"/>
              </a:lnSpc>
              <a:spcBef>
                <a:spcPts val="0"/>
              </a:spcBef>
              <a:spcAft>
                <a:spcPts val="0"/>
              </a:spcAft>
              <a:buSzPts val="1600"/>
              <a:buFont typeface="Arial"/>
              <a:buChar char="•"/>
            </a:pPr>
            <a:r>
              <a:rPr lang="en-US" sz="1600"/>
              <a:t>Release plan estimated to be 10th August.</a:t>
            </a:r>
            <a:endParaRPr sz="1600">
              <a:latin typeface="Arial"/>
              <a:ea typeface="Arial"/>
              <a:cs typeface="Arial"/>
              <a:sym typeface="Arial"/>
            </a:endParaRPr>
          </a:p>
          <a:p>
            <a:pPr indent="0" lvl="0" marL="457200" rtl="0" algn="l">
              <a:lnSpc>
                <a:spcPct val="115000"/>
              </a:lnSpc>
              <a:spcBef>
                <a:spcPts val="0"/>
              </a:spcBef>
              <a:spcAft>
                <a:spcPts val="0"/>
              </a:spcAft>
              <a:buSzPts val="2800"/>
              <a:buNone/>
            </a:pPr>
            <a:r>
              <a:t/>
            </a:r>
            <a:endParaRPr sz="1600">
              <a:latin typeface="Arial"/>
              <a:ea typeface="Arial"/>
              <a:cs typeface="Arial"/>
              <a:sym typeface="Arial"/>
            </a:endParaRPr>
          </a:p>
          <a:p>
            <a:pPr indent="0" lvl="0" marL="0" rtl="0" algn="l">
              <a:lnSpc>
                <a:spcPct val="115000"/>
              </a:lnSpc>
              <a:spcBef>
                <a:spcPts val="0"/>
              </a:spcBef>
              <a:spcAft>
                <a:spcPts val="0"/>
              </a:spcAft>
              <a:buSzPts val="2800"/>
              <a:buNone/>
            </a:pPr>
            <a:r>
              <a:t/>
            </a:r>
            <a:endParaRPr sz="1600">
              <a:latin typeface="Arial"/>
              <a:ea typeface="Arial"/>
              <a:cs typeface="Arial"/>
              <a:sym typeface="Arial"/>
            </a:endParaRPr>
          </a:p>
        </p:txBody>
      </p:sp>
      <p:sp>
        <p:nvSpPr>
          <p:cNvPr id="157" name="Google Shape;157;p2"/>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b="1" lang="en-US" sz="2600">
                <a:latin typeface="Arial"/>
                <a:ea typeface="Arial"/>
                <a:cs typeface="Arial"/>
                <a:sym typeface="Arial"/>
              </a:rPr>
              <a:t>Progress Report Details</a:t>
            </a:r>
            <a:endParaRPr/>
          </a:p>
        </p:txBody>
      </p:sp>
      <p:sp>
        <p:nvSpPr>
          <p:cNvPr id="164" name="Google Shape;164;p3"/>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65" name="Google Shape;165;p3"/>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 name="Google Shape;166;p3"/>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600" u="none" cap="none" strike="noStrike">
                <a:solidFill>
                  <a:srgbClr val="000000"/>
                </a:solidFill>
                <a:latin typeface="Arial"/>
                <a:ea typeface="Arial"/>
                <a:cs typeface="Arial"/>
                <a:sym typeface="Arial"/>
              </a:rPr>
              <a:t>Completed Activities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330200" lvl="0" marL="457200" rtl="0" algn="l">
              <a:spcBef>
                <a:spcPts val="0"/>
              </a:spcBef>
              <a:spcAft>
                <a:spcPts val="0"/>
              </a:spcAft>
              <a:buClr>
                <a:schemeClr val="dk1"/>
              </a:buClr>
              <a:buSzPts val="1600"/>
              <a:buChar char="●"/>
            </a:pPr>
            <a:r>
              <a:rPr lang="en-US" sz="1600">
                <a:solidFill>
                  <a:schemeClr val="dk1"/>
                </a:solidFill>
              </a:rPr>
              <a:t>Configuration templates for Master data on production instance</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Training and handhold support to above team for process verification on UAT.</a:t>
            </a:r>
            <a:endParaRPr sz="1600"/>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600" u="none" cap="none" strike="noStrike">
                <a:solidFill>
                  <a:srgbClr val="000000"/>
                </a:solidFill>
                <a:latin typeface="Arial"/>
                <a:ea typeface="Arial"/>
                <a:cs typeface="Arial"/>
                <a:sym typeface="Arial"/>
              </a:rPr>
              <a:t>In Progress: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sz="1600"/>
          </a:p>
          <a:p>
            <a:pPr indent="-330200" lvl="0" marL="457200" rtl="0" algn="l">
              <a:spcBef>
                <a:spcPts val="0"/>
              </a:spcBef>
              <a:spcAft>
                <a:spcPts val="0"/>
              </a:spcAft>
              <a:buClr>
                <a:schemeClr val="dk1"/>
              </a:buClr>
              <a:buSzPts val="1600"/>
              <a:buChar char="●"/>
            </a:pPr>
            <a:r>
              <a:rPr lang="en-US" sz="1600">
                <a:solidFill>
                  <a:schemeClr val="dk1"/>
                </a:solidFill>
              </a:rPr>
              <a:t>Master database preparation is in progress (ETC : 6th August)</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Server and licences procurement procurement.</a:t>
            </a:r>
            <a:endParaRPr sz="1600"/>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167" name="Google Shape;167;p3"/>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600" u="none" cap="none" strike="noStrike">
                <a:solidFill>
                  <a:srgbClr val="000000"/>
                </a:solidFill>
                <a:latin typeface="Arial"/>
                <a:ea typeface="Arial"/>
                <a:cs typeface="Arial"/>
                <a:sym typeface="Arial"/>
              </a:rPr>
              <a:t>Next Activities Plan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chemeClr val="dk1"/>
                </a:solidFill>
                <a:latin typeface="Arial"/>
                <a:ea typeface="Arial"/>
                <a:cs typeface="Arial"/>
                <a:sym typeface="Arial"/>
              </a:rPr>
              <a:t>Preparations of infra for production instance</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Setting up KNI production instance with Odoo Enterprise 14</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Procurement of Odoo 14 licenses, initiate with Odoo team.</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600" u="none" cap="none" strike="noStrike">
                <a:solidFill>
                  <a:schemeClr val="dk1"/>
                </a:solidFill>
                <a:latin typeface="Arial"/>
                <a:ea typeface="Arial"/>
                <a:cs typeface="Arial"/>
                <a:sym typeface="Arial"/>
              </a:rPr>
              <a:t>Documentation:</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User guides for team as per modules configured and functional flow.</a:t>
            </a:r>
            <a:endParaRPr b="0" i="0" sz="16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dk1"/>
              </a:buClr>
              <a:buSzPts val="14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Risks and Action Items</a:t>
            </a:r>
            <a:endParaRPr/>
          </a:p>
        </p:txBody>
      </p:sp>
      <p:sp>
        <p:nvSpPr>
          <p:cNvPr id="174" name="Google Shape;174;p5"/>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75" name="Google Shape;175;p5"/>
          <p:cNvSpPr txBox="1"/>
          <p:nvPr/>
        </p:nvSpPr>
        <p:spPr>
          <a:xfrm>
            <a:off x="514650" y="1053250"/>
            <a:ext cx="11334300" cy="3232500"/>
          </a:xfrm>
          <a:prstGeom prst="rect">
            <a:avLst/>
          </a:prstGeom>
          <a:noFill/>
          <a:ln>
            <a:noFill/>
          </a:ln>
        </p:spPr>
        <p:txBody>
          <a:bodyPr anchorCtr="0" anchor="t" bIns="91425" lIns="91425" spcFirstLastPara="1" rIns="91425" wrap="square" tIns="91425">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External Action Items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Server configuration and instance suggestions – Arvind and Sid (Planned on Monday 2nd </a:t>
            </a:r>
            <a:r>
              <a:rPr lang="en-US" sz="1800"/>
              <a:t>Aug.)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(Coordinate with VERTS for suggested infrastructure considering SAARUS environment to be deployed once migration is complete on the same or different instance?)</a:t>
            </a:r>
            <a:endParaRPr b="1"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txBox="1"/>
          <p:nvPr>
            <p:ph idx="1" type="subTitle"/>
          </p:nvPr>
        </p:nvSpPr>
        <p:spPr>
          <a:xfrm>
            <a:off x="6877481" y="1980313"/>
            <a:ext cx="4891200" cy="43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sz="2400"/>
              <a:t>Siddique Momin</a:t>
            </a:r>
            <a:endParaRPr sz="2400"/>
          </a:p>
          <a:p>
            <a:pPr indent="0" lvl="0" marL="0" rtl="0" algn="l">
              <a:lnSpc>
                <a:spcPct val="90000"/>
              </a:lnSpc>
              <a:spcBef>
                <a:spcPts val="0"/>
              </a:spcBef>
              <a:spcAft>
                <a:spcPts val="0"/>
              </a:spcAft>
              <a:buClr>
                <a:schemeClr val="dk1"/>
              </a:buClr>
              <a:buSzPts val="2400"/>
              <a:buFont typeface="Arial"/>
              <a:buNone/>
            </a:pPr>
            <a:r>
              <a:rPr lang="en-US" sz="1500" u="sng">
                <a:solidFill>
                  <a:schemeClr val="hlink"/>
                </a:solidFill>
                <a:hlinkClick r:id="rId3"/>
              </a:rPr>
              <a:t>s.momin@kokonetworks.com</a:t>
            </a:r>
            <a:r>
              <a:rPr lang="en-US" sz="1500"/>
              <a:t> </a:t>
            </a:r>
            <a:endParaRPr sz="1500"/>
          </a:p>
          <a:p>
            <a:pPr indent="0" lvl="0" marL="0" rtl="0" algn="l">
              <a:lnSpc>
                <a:spcPct val="90000"/>
              </a:lnSpc>
              <a:spcBef>
                <a:spcPts val="1000"/>
              </a:spcBef>
              <a:spcAft>
                <a:spcPts val="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